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7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9" r:id="rId15"/>
    <p:sldId id="300" r:id="rId16"/>
    <p:sldId id="301" r:id="rId17"/>
    <p:sldId id="286" r:id="rId18"/>
  </p:sldIdLst>
  <p:sldSz cx="9145588" cy="6840538"/>
  <p:notesSz cx="6888163" cy="100187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лена Дымокурова" initials="ЕД" lastIdx="1" clrIdx="0">
    <p:extLst>
      <p:ext uri="{19B8F6BF-5375-455C-9EA6-DF929625EA0E}">
        <p15:presenceInfo xmlns:p15="http://schemas.microsoft.com/office/powerpoint/2012/main" userId="81407d262b2af520" providerId="Windows Live"/>
      </p:ext>
    </p:extLst>
  </p:cmAuthor>
  <p:cmAuthor id="2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2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86409" autoAdjust="0"/>
  </p:normalViewPr>
  <p:slideViewPr>
    <p:cSldViewPr snapToGrid="0">
      <p:cViewPr varScale="1">
        <p:scale>
          <a:sx n="131" d="100"/>
          <a:sy n="131" d="100"/>
        </p:scale>
        <p:origin x="1656" y="192"/>
      </p:cViewPr>
      <p:guideLst>
        <p:guide orient="horz" pos="2155"/>
        <p:guide pos="2881"/>
      </p:guideLst>
    </p:cSldViewPr>
  </p:slideViewPr>
  <p:outlineViewPr>
    <p:cViewPr>
      <p:scale>
        <a:sx n="33" d="100"/>
        <a:sy n="33" d="100"/>
      </p:scale>
      <p:origin x="0" y="-1360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12-19T18:59:00.246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EC0BE305-0BA1-4883-A042-73B41FAE65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066CF63D-91A8-4CC0-91D5-C87D8F1DFC29}" type="datetimeFigureOut">
              <a:rPr lang="ru-RU" smtClean="0"/>
              <a:pPr/>
              <a:t>21.12.2022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44A594-E8CB-4B0A-BC1D-ED4BD84F90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46D6AB-06B2-4C1C-B08D-E9FAFD5C1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07FABD56-B648-46B5-83BC-B7951B734C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293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00.85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29.7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65A46160-79D7-494A-95F5-9EAD0A48793D}" type="datetimeFigureOut">
              <a:rPr lang="ru-RU" smtClean="0"/>
              <a:pPr/>
              <a:t>21.12.2022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52538"/>
            <a:ext cx="451961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7FE31EDB-FA27-422B-95D0-0B4F0FEEB4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60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81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98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74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DA169-22B8-C72F-0FC7-93F9E368E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199" y="1119505"/>
            <a:ext cx="6859191" cy="2381521"/>
          </a:xfrm>
        </p:spPr>
        <p:txBody>
          <a:bodyPr anchor="b"/>
          <a:lstStyle>
            <a:lvl1pPr algn="ctr">
              <a:defRPr sz="450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3992CE-A299-A298-238C-D7C168C55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199" y="3592866"/>
            <a:ext cx="6859191" cy="165154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46" indent="0" algn="ctr">
              <a:buNone/>
              <a:defRPr sz="1500"/>
            </a:lvl2pPr>
            <a:lvl3pPr marL="685891" indent="0" algn="ctr">
              <a:buNone/>
              <a:defRPr sz="1350"/>
            </a:lvl3pPr>
            <a:lvl4pPr marL="1028837" indent="0" algn="ctr">
              <a:buNone/>
              <a:defRPr sz="1200"/>
            </a:lvl4pPr>
            <a:lvl5pPr marL="1371783" indent="0" algn="ctr">
              <a:buNone/>
              <a:defRPr sz="1200"/>
            </a:lvl5pPr>
            <a:lvl6pPr marL="1714729" indent="0" algn="ctr">
              <a:buNone/>
              <a:defRPr sz="1200"/>
            </a:lvl6pPr>
            <a:lvl7pPr marL="2057674" indent="0" algn="ctr">
              <a:buNone/>
              <a:defRPr sz="1200"/>
            </a:lvl7pPr>
            <a:lvl8pPr marL="2400620" indent="0" algn="ctr">
              <a:buNone/>
              <a:defRPr sz="1200"/>
            </a:lvl8pPr>
            <a:lvl9pPr marL="2743566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D317C0-0197-4183-2EF8-04BC2B29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651C-A03D-483A-AD31-FFB9A9E60656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2797D5-B5D7-8063-DF45-68F003A76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AF2E0E-38F0-2B00-8327-CC170DD8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19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EC78-F48A-6E06-EEDA-EDC09179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761267-63D6-D123-F4E9-D7504291E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D13C25-F646-20E0-BC05-F7A9F9F4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C9F4-7AC2-4BD8-B778-8544D7F330C3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88D6D0-8AE7-8F12-48EF-160A5542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3ECB99-26BB-8C3B-E942-CEF8CF72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30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9B3EDA-42AC-ADA7-55AE-1F2B9449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4812" y="364195"/>
            <a:ext cx="1972017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F0D311-B62C-CBBF-FFE9-437C78534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759" y="364195"/>
            <a:ext cx="580173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9E7086-1D0A-3110-E40A-5776EC7E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6CB3-568E-47AE-B665-AD55DBA71C55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75D9F4-0100-6DA3-746E-9CEB6634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4D26A9-B1AA-C517-009B-6AFDAEAD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979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85B5-DB4A-433F-B451-1F96E9D2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6C6E8-3F24-4FB4-8043-4268D9D2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E716-9155-4F53-9A9F-155A557D8E17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CA973D-19D5-4CEF-84C9-DAF847A4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B6E7A-1053-4975-A74B-F65EB921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1897FB78-A72D-44C9-8409-41F6B78B4D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0797" y="1757638"/>
            <a:ext cx="685919" cy="912072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9413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10F73-87F6-6C56-F283-4F3EA072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95F3EB-FC32-350B-3F01-6EB3D5B92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F4E3E1-4121-A966-36FF-6085EC2A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6DDE-E143-4868-A50B-28FE5874951D}" type="datetime1">
              <a:rPr lang="ru-RU" smtClean="0"/>
              <a:pPr/>
              <a:t>21.12.2022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23C6A6-C084-2229-848E-EA19107D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A3A76-F38B-BE98-AC11-774AD343B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57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693CE-439E-2B07-93AB-4DD0A764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6" y="1705385"/>
            <a:ext cx="7888070" cy="2845473"/>
          </a:xfrm>
        </p:spPr>
        <p:txBody>
          <a:bodyPr anchor="b"/>
          <a:lstStyle>
            <a:lvl1pPr>
              <a:defRPr sz="450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304709-D57A-8F7B-7A9D-87EFD943C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96" y="4577778"/>
            <a:ext cx="7888070" cy="149636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8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7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6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BCD7BC-1C43-9047-C46D-CEB27438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6ACA-5990-4E63-93F5-A67AC7A7E1DC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34AFBB-98DE-13D6-524D-BC3D90E4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3E2D2E-9262-BE37-B637-34412211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3D1EF1-278C-C261-1CA0-8F667C674B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16" y="6165988"/>
            <a:ext cx="1941314" cy="4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6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275C9-20D0-4A10-182B-2BB447DD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25D36B-6365-C56F-C35F-FB1479D0B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59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D9DEBC-F923-D015-431E-39BEC0ABA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954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A392F-A3C2-4146-B32D-80C657A09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A4EB-9863-4FCB-B323-57E061AF94B9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13C010-3FD8-F0EE-70D6-E5D0030D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B2524D-2660-74D7-FD5D-7218DA86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92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E328A-4FD9-FF42-D78E-2084B64C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0" y="364196"/>
            <a:ext cx="7888070" cy="132218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9788AD-26E4-6DA6-7185-F855F84EC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951" y="1676882"/>
            <a:ext cx="3869012" cy="8218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8DA5C2-1A81-91F1-5D22-4664753ED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51" y="2498697"/>
            <a:ext cx="3869012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F885EA8-96AB-0B35-E685-33D4A23529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954" y="1676882"/>
            <a:ext cx="3888066" cy="8218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183FD9-D7A8-405D-34BA-2CF4A0F66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954" y="2498697"/>
            <a:ext cx="3888066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CDD1BC-7A75-94DD-B473-2A57305F8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3F30-1746-4E27-BD7E-CAC5D8B8E376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9017A6-094A-8D2A-EA9E-784B3A10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F2498B1-35C4-6C19-4D69-BA1C4A5D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67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DC1D8-06EE-5269-DD1B-C7516297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BFFCCE-E1F9-23F4-336D-306C857B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3356-57D6-4C54-91C6-311A230C5506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D66A66-0932-BF7C-9257-B77F2EFB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B1FBBE-8AF4-A4ED-565C-03FE46CF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78906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1C424AE-3DDF-FF8E-48ED-410AEA76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73DD-91CD-44C6-9B1E-07AB72EADE6C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4DA804-3E56-91DF-A43C-42238665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B1AAF7-4D2F-CDD1-D89A-4A9FC8B7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5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8BCF4-4E7D-152B-9D65-3781C14A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E8EA76-AF85-9C86-FD0F-EE25E6779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FE6491-C1B4-E3B9-8A17-2CE0F735D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A905F2-790B-1103-9065-74B5097C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1A7D-8409-45F1-8ED7-153B2E9D050F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267676-06D5-E656-2874-4CD405D6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F7AB9C-D4D4-D19E-BE79-0969A216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01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FDF0B-EB3F-3BD2-E2A9-C92C92AE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ED0661-F32E-9D40-545C-55ED750BA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B95A66-6E3B-4B00-8E4B-DCB6FD89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7C9246-595D-615F-0F1B-B35FC639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FD68-1D9B-47CC-8E1F-9EFA7E2FCDE8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B63301-341A-0D7F-9F14-B82A74F9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3CAB44-CF51-75A1-3D00-38B8C0A5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14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E0B33-7A70-EBD4-245F-CB8D0DB12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59" y="364196"/>
            <a:ext cx="7888070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613E73-D4FE-48F1-2E18-81035EE5E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59" y="1820976"/>
            <a:ext cx="7888070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C7CE65-4FF5-D62A-DE2B-D1EEE52D5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759" y="6340166"/>
            <a:ext cx="205775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3356-57D6-4C54-91C6-311A230C5506}" type="datetime1">
              <a:rPr lang="ru-RU" smtClean="0"/>
              <a:pPr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7C7B88-549E-5F53-9593-365E92A59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9476" y="6340166"/>
            <a:ext cx="3086636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F230B-D155-4239-24EC-23F0FFD64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9072" y="6340166"/>
            <a:ext cx="205775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D7BF6-3F62-4889-97F0-07DE7A19119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24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654" r:id="rId12"/>
  </p:sldLayoutIdLst>
  <p:hf hdr="0" ftr="0" dt="0"/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73" indent="-171473" algn="l" defTabSz="68589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41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64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310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56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201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4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EBA7E-19FE-8641-BC76-8789D30E7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" y="0"/>
            <a:ext cx="9120717" cy="68405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584ED7-4563-4E68-BF75-78BB195FF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8" y="659271"/>
            <a:ext cx="7079362" cy="4706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1218E-3040-4EE9-B5FF-5B1E40430C75}"/>
              </a:ext>
            </a:extLst>
          </p:cNvPr>
          <p:cNvSpPr txBox="1"/>
          <p:nvPr/>
        </p:nvSpPr>
        <p:spPr>
          <a:xfrm>
            <a:off x="972324" y="2124163"/>
            <a:ext cx="7562430" cy="3155243"/>
          </a:xfrm>
          <a:prstGeom prst="rect">
            <a:avLst/>
          </a:prstGeom>
          <a:noFill/>
        </p:spPr>
        <p:txBody>
          <a:bodyPr wrap="none" lIns="76727" tIns="38364" rIns="76727" bIns="38364" rtlCol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 </a:t>
            </a:r>
          </a:p>
          <a:p>
            <a:pPr algn="ctr"/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курсу  </a:t>
            </a:r>
          </a:p>
          <a:p>
            <a:pPr algn="ctr"/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</a:p>
          <a:p>
            <a:pPr algn="ctr"/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b="1" dirty="0"/>
              <a:t>Прогнозирование конечных свойств новых материалов </a:t>
            </a:r>
            <a:endParaRPr lang="ru-RU" dirty="0"/>
          </a:p>
          <a:p>
            <a:pPr algn="ctr"/>
            <a:r>
              <a:rPr lang="ru-RU" b="1" dirty="0"/>
              <a:t>(композиционных материалов)</a:t>
            </a:r>
            <a:endParaRPr lang="en-US" b="1" dirty="0"/>
          </a:p>
          <a:p>
            <a:pPr algn="ctr"/>
            <a:endParaRPr 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Слушатель </a:t>
            </a:r>
            <a:r>
              <a:rPr lang="ru-RU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Певневец</a:t>
            </a: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Святослав Олегович</a:t>
            </a:r>
          </a:p>
          <a:p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EA40C6B-8D25-44DF-BF09-D5C3F353DE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337" y="-3132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000A511-BE91-468F-99FC-0A9954F9F3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857" y="-275797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54" y="630991"/>
            <a:ext cx="3522006" cy="8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6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04723-0D2E-79AD-0A15-44C9C93E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6" y="608049"/>
            <a:ext cx="7457334" cy="580672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модели регрессии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62D778-8490-A18A-8524-2D73C61AA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707" y="1270000"/>
            <a:ext cx="7619893" cy="2150269"/>
          </a:xfrm>
        </p:spPr>
        <p:txBody>
          <a:bodyPr/>
          <a:lstStyle/>
          <a:p>
            <a:pPr marL="342900" indent="-342900">
              <a:buAutoNum type="arabicPeriod"/>
            </a:pPr>
            <a:endParaRPr lang="ru-RU" b="1" dirty="0"/>
          </a:p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 3" charset="2"/>
              <a:buAutoNum type="arabicPeriod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KNeighborsRegressor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78D9CE-30F9-1AED-EAF0-73B582641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800" y="3420269"/>
            <a:ext cx="7416800" cy="2228691"/>
          </a:xfrm>
        </p:spPr>
        <p:txBody>
          <a:bodyPr/>
          <a:lstStyle/>
          <a:p>
            <a:pPr marL="0" indent="0">
              <a:buNone/>
            </a:pPr>
            <a:r>
              <a:rPr lang="ru-RU" sz="1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качества моделей осуществлялась с использованием метрик:</a:t>
            </a:r>
            <a:endParaRPr lang="en-US" sz="18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абсолютная ошибка (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Abcolute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квадратическая ошибка  (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Square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детерминации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F2870F-7D70-2B9D-D02F-3D8BADA6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946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E0CBE-94AA-BE19-8EFA-DCD7A12A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4" y="450363"/>
            <a:ext cx="7802775" cy="606278"/>
          </a:xfrm>
        </p:spPr>
        <p:txBody>
          <a:bodyPr>
            <a:normAutofit fontScale="90000"/>
          </a:bodyPr>
          <a:lstStyle/>
          <a:p>
            <a:r>
              <a:rPr lang="ru-RU" sz="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обучения моделей регрессии</a:t>
            </a:r>
            <a:br>
              <a:rPr lang="ru-RU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b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LinearRegression()</a:t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Х_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train,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8B40ADD-71C7-1ED1-FEF9-027E1584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5D5A6F-03F2-7A40-434D-DA56FF7D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9" y="2770695"/>
            <a:ext cx="3851751" cy="2617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CF3E03-C117-4D41-83A1-0ED50B3D8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234" y="2770695"/>
            <a:ext cx="3851751" cy="2617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B0B941-4D19-9E53-016C-35572D0D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2" y="1957075"/>
            <a:ext cx="6841755" cy="6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72621-DF88-B4AA-D115-618D21286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4" y="450363"/>
            <a:ext cx="8087255" cy="606278"/>
          </a:xfrm>
        </p:spPr>
        <p:txBody>
          <a:bodyPr>
            <a:normAutofit fontScale="90000"/>
          </a:bodyPr>
          <a:lstStyle/>
          <a:p>
            <a:r>
              <a:rPr lang="ru-RU" sz="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обучения моделей регрессии</a:t>
            </a:r>
            <a:br>
              <a:rPr lang="en-US" sz="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AED60E-FF04-1B53-5898-228EC5A7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2A243E-6829-06CD-ED08-F5EAD0A8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5" y="3340289"/>
            <a:ext cx="4037171" cy="286778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2493A3-8A0F-B15D-912E-6DB7A88B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56" y="3340289"/>
            <a:ext cx="4037171" cy="286778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FD8E93-04C9-72F9-B733-061A943D1F7D}"/>
              </a:ext>
            </a:extLst>
          </p:cNvPr>
          <p:cNvSpPr txBox="1"/>
          <p:nvPr/>
        </p:nvSpPr>
        <p:spPr>
          <a:xfrm>
            <a:off x="769813" y="1561879"/>
            <a:ext cx="262362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parametrs = {</a:t>
            </a:r>
          </a:p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  '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n_estimators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': [100, 200, 500],</a:t>
            </a:r>
          </a:p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  '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max_features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': [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'auto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', 'sqrt', 'log2'],</a:t>
            </a:r>
          </a:p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  '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max_depth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' : [4,8,12],</a:t>
            </a:r>
          </a:p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  'criterion' : ['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mse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']  </a:t>
            </a:r>
          </a:p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  }) </a:t>
            </a:r>
            <a:endParaRPr lang="ru-RU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58FE9F-5837-5849-3780-EAB2F0E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785" y="1117759"/>
            <a:ext cx="4881142" cy="2161412"/>
          </a:xfrm>
          <a:prstGeom prst="rect">
            <a:avLst/>
          </a:prstGeom>
          <a:solidFill>
            <a:srgbClr val="E2F8FE"/>
          </a:solidFill>
        </p:spPr>
      </p:pic>
    </p:spTree>
    <p:extLst>
      <p:ext uri="{BB962C8B-B14F-4D97-AF65-F5344CB8AC3E}">
        <p14:creationId xmlns:p14="http://schemas.microsoft.com/office/powerpoint/2010/main" val="51814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480ED-BC51-3C26-BB09-EFEDBA87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4" y="608049"/>
            <a:ext cx="8280295" cy="519712"/>
          </a:xfrm>
        </p:spPr>
        <p:txBody>
          <a:bodyPr>
            <a:normAutofit fontScale="90000"/>
          </a:bodyPr>
          <a:lstStyle/>
          <a:p>
            <a:r>
              <a:rPr lang="ru-RU" sz="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обучения моделей регрессии</a:t>
            </a:r>
            <a:br>
              <a:rPr lang="ru-RU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KNeighborsRegressor</a:t>
            </a:r>
            <a:b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parametrs = {                                                                                   </a:t>
            </a:r>
            <a:br>
              <a:rPr lang="en-US" sz="1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'</a:t>
            </a:r>
            <a:r>
              <a:rPr lang="en-US" sz="13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n_neighbors</a:t>
            </a:r>
            <a:r>
              <a:rPr lang="en-US" sz="1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 [10, 50, 100, 200]                     </a:t>
            </a:r>
            <a:br>
              <a:rPr lang="en-US" sz="1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  <a:endParaRPr lang="ru-RU" sz="13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3F260E-A1B3-1FA6-F576-0ECA2DF2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3" y="3429758"/>
            <a:ext cx="4158891" cy="280273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18E89D-D7F0-CBE4-290D-95083675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913" y="3429758"/>
            <a:ext cx="4158891" cy="280273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1AAE62-3D06-4DCD-9DEB-001298181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130" y="1562948"/>
            <a:ext cx="5358848" cy="16826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0061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24D51-4074-9C53-0BFD-5AA79272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83" y="1953983"/>
            <a:ext cx="8290455" cy="489231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нейронной сети</a:t>
            </a:r>
            <a:br>
              <a:rPr lang="ru-RU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модель</a:t>
            </a:r>
            <a:br>
              <a:rPr lang="ru-RU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сети                                                   Сравнение предсказаний с фактическими значениями</a:t>
            </a: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обучения</a:t>
            </a:r>
            <a:r>
              <a:rPr lang="ru-RU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B89144-41CE-41DE-61CC-2A547F53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F35340-F7BE-2B03-7D06-C50629D0D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41" y="4408107"/>
            <a:ext cx="4897827" cy="8291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E8A852-586E-1206-6066-08C057784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79" y="4000949"/>
            <a:ext cx="3346021" cy="23422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2BD715-F7CE-E144-F947-6C75F9C53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035" y="1603303"/>
            <a:ext cx="4814841" cy="25107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4E59C7-386F-8043-0BB8-89498C0A5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45" y="1603303"/>
            <a:ext cx="3478831" cy="197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5C86C-C16F-ED7B-A8F7-3ACC007D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4" y="2012508"/>
            <a:ext cx="8229495" cy="479072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нейронной сети</a:t>
            </a:r>
            <a:br>
              <a:rPr lang="ru-RU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ногослойный персептрон</a:t>
            </a: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сети                                Сравнение предсказаний с фактическими данными</a:t>
            </a: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обучения</a:t>
            </a:r>
            <a:endParaRPr lang="ru-RU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2954F9-553B-3F00-DE1F-48E65869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83E871-DD49-F389-7B0E-7E18E17E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24" y="4153321"/>
            <a:ext cx="4871126" cy="16460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6028A1-758D-A0DA-1AF8-FA7FFA65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5" y="4336509"/>
            <a:ext cx="3382645" cy="23678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AFD886-4C6C-2EE8-ED0C-15B4F3E9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206" y="1433492"/>
            <a:ext cx="5035732" cy="26276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2DC674-9C90-02AA-D54D-057030253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65" y="1433492"/>
            <a:ext cx="3511153" cy="23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7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3073D-2810-620D-8F8E-668299372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4" y="2140641"/>
            <a:ext cx="7772295" cy="494518"/>
          </a:xfrm>
        </p:spPr>
        <p:txBody>
          <a:bodyPr>
            <a:normAutofit fontScale="90000"/>
          </a:bodyPr>
          <a:lstStyle/>
          <a:p>
            <a:r>
              <a:rPr lang="ru-RU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нейронной сети</a:t>
            </a:r>
            <a:br>
              <a:rPr lang="ru-RU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персептрон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Dropout </a:t>
            </a:r>
            <a:r>
              <a:rPr lang="ru-RU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слоями</a:t>
            </a:r>
            <a:br>
              <a:rPr lang="ru-RU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сети                                                        История обучения                  </a:t>
            </a: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</a:t>
            </a:r>
            <a:b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Сравнение предсказаний с фактическими данными</a:t>
            </a:r>
            <a:br>
              <a:rPr lang="ru-RU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CD640C-E24E-465E-838F-BA2692EBA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54250F-199A-B876-4535-4162E609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029" y="4112645"/>
            <a:ext cx="4927522" cy="25726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39B1E5-55F1-A42B-31C7-CD3792E9E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543" y="1232438"/>
            <a:ext cx="3298865" cy="23109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EC5D0A-F79E-FA0D-7396-E9AE740F5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04" y="1439414"/>
            <a:ext cx="3010248" cy="29555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635123-EB40-DD34-5623-C7FADBD25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85" y="4979447"/>
            <a:ext cx="3884244" cy="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6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176" y="2451989"/>
            <a:ext cx="5573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149586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FCFAF51-5302-461E-8D95-9F8CDA1A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139" y="1330960"/>
            <a:ext cx="6840701" cy="3423919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задачей настоящей работы является создание прогнозной модели машинного обучения для прогнозирования нового композиционного материала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Поставленная задача является актуальной так как позволит снизить стоимость создания композиционных материалов с новыми улучшенными характеристиками</a:t>
            </a:r>
            <a:endParaRPr lang="ru-RU" sz="18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272334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C66F5-4A21-0BBC-69A6-6C536305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6" y="608049"/>
            <a:ext cx="6348815" cy="580672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D668EF-6721-0F4B-7BC4-66FBA8813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04" y="1310640"/>
            <a:ext cx="7802776" cy="471534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решения поставленной задачи получен кейс с данными о начальных свойствах композиционных материалов:</a:t>
            </a:r>
          </a:p>
          <a:p>
            <a:pPr marL="0" indent="0">
              <a:buNone/>
            </a:pPr>
            <a:r>
              <a:rPr lang="ru-RU" dirty="0"/>
              <a:t>     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соответствии с исходными данными необходимо: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Обучить несколько моделей  для прогноза модуля упругости при растяжении и прочности при растяжении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нейронную сеть, которая будет рекомендовать соотношение матрица наполнитель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600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E84336-F270-1E3B-6F5A-05B76EB3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E7CC92-C534-A5AA-F7B1-A3A5299F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4" y="1945799"/>
            <a:ext cx="2846546" cy="22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D7F78-FD92-E3D6-698D-55AAA0449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6" y="608049"/>
            <a:ext cx="7528454" cy="641632"/>
          </a:xfrm>
        </p:spPr>
        <p:txBody>
          <a:bodyPr>
            <a:normAutofit fontScale="90000"/>
          </a:bodyPr>
          <a:lstStyle/>
          <a:p>
            <a:r>
              <a:rPr lang="ru-RU" sz="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и предобработка </a:t>
            </a:r>
            <a:b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862CC3-4DFD-3BF2-C85B-2175B2385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04" y="1249681"/>
            <a:ext cx="8168535" cy="4776300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Статистические характеристики исходных данных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Взаимосвязь исходных данных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аномальных значений (выбросы, пропуски) 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выбросов и пропусков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Нормализация/стандартизация данных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C9F671-9D63-7923-AFE3-B806008E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29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85F5B-732B-119D-A918-639719951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6" y="608049"/>
            <a:ext cx="8077094" cy="540032"/>
          </a:xfrm>
        </p:spPr>
        <p:txBody>
          <a:bodyPr>
            <a:normAutofit fontScale="90000"/>
          </a:bodyPr>
          <a:lstStyle/>
          <a:p>
            <a:r>
              <a:rPr lang="ru-RU" sz="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b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1BB98CB-FFFC-4699-8ADC-6A508619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705" y="1148082"/>
            <a:ext cx="3091209" cy="259286"/>
          </a:xfrm>
        </p:spPr>
        <p:txBody>
          <a:bodyPr>
            <a:normAutofit fontScale="25000" lnSpcReduction="20000"/>
          </a:bodyPr>
          <a:lstStyle/>
          <a:p>
            <a:r>
              <a:rPr lang="ru-RU" sz="1200" b="1" dirty="0">
                <a:solidFill>
                  <a:schemeClr val="accent2">
                    <a:lumMod val="50000"/>
                  </a:schemeClr>
                </a:solidFill>
              </a:rPr>
              <a:t>До обработки</a:t>
            </a:r>
          </a:p>
        </p:txBody>
      </p:sp>
      <p:pic>
        <p:nvPicPr>
          <p:cNvPr id="27" name="Объект 26">
            <a:extLst>
              <a:ext uri="{FF2B5EF4-FFF2-40B4-BE49-F238E27FC236}">
                <a16:creationId xmlns:a16="http://schemas.microsoft.com/office/drawing/2014/main" id="{0A7E6FFB-907F-7ADB-B267-BB4E34EBCC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5510" y="1408112"/>
            <a:ext cx="5576447" cy="2191423"/>
          </a:xfrm>
          <a:prstGeom prst="rect">
            <a:avLst/>
          </a:prstGeom>
        </p:spPr>
      </p:pic>
      <p:sp>
        <p:nvSpPr>
          <p:cNvPr id="14" name="Текст 13">
            <a:extLst>
              <a:ext uri="{FF2B5EF4-FFF2-40B4-BE49-F238E27FC236}">
                <a16:creationId xmlns:a16="http://schemas.microsoft.com/office/drawing/2014/main" id="{2CED9DB6-B1B7-EAA7-3DB9-4A2F5F643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705" y="3661839"/>
            <a:ext cx="1747415" cy="259286"/>
          </a:xfrm>
        </p:spPr>
        <p:txBody>
          <a:bodyPr>
            <a:normAutofit fontScale="25000" lnSpcReduction="20000"/>
          </a:bodyPr>
          <a:lstStyle/>
          <a:p>
            <a:endParaRPr lang="ru-RU" sz="12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1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sz="1200" b="1" dirty="0">
                <a:solidFill>
                  <a:schemeClr val="accent2">
                    <a:lumMod val="50000"/>
                  </a:schemeClr>
                </a:solidFill>
              </a:rPr>
              <a:t>После обработки</a:t>
            </a:r>
          </a:p>
        </p:txBody>
      </p:sp>
      <p:pic>
        <p:nvPicPr>
          <p:cNvPr id="28" name="Объект 27">
            <a:extLst>
              <a:ext uri="{FF2B5EF4-FFF2-40B4-BE49-F238E27FC236}">
                <a16:creationId xmlns:a16="http://schemas.microsoft.com/office/drawing/2014/main" id="{962F62C6-C5C1-D049-A872-488E036EF0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105510" y="3921125"/>
            <a:ext cx="5576447" cy="219142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6948FEB-18BB-B095-B1A3-D8D401D8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75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14E0D-56DD-1768-05F8-7869A4D1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6" y="608049"/>
            <a:ext cx="7609734" cy="651792"/>
          </a:xfrm>
        </p:spPr>
        <p:txBody>
          <a:bodyPr>
            <a:normAutofit fontScale="90000"/>
          </a:bodyPr>
          <a:lstStyle/>
          <a:p>
            <a:r>
              <a:rPr lang="ru-RU" sz="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Гистограмма плотности распределения</a:t>
            </a:r>
            <a:br>
              <a:rPr lang="ru-RU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66936F-CE6F-3FBB-134A-D2BF5D57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705" y="1656081"/>
            <a:ext cx="3091209" cy="375919"/>
          </a:xfrm>
        </p:spPr>
        <p:txBody>
          <a:bodyPr/>
          <a:lstStyle/>
          <a:p>
            <a:r>
              <a:rPr lang="ru-RU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обработки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17E007F-A78B-38AE-103D-1B8110C0CC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" y="2735266"/>
            <a:ext cx="3090863" cy="2730493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B6605A69-51B3-81B3-9CB9-97CC9E88F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67311" y="1656081"/>
            <a:ext cx="3091209" cy="375919"/>
          </a:xfrm>
        </p:spPr>
        <p:txBody>
          <a:bodyPr/>
          <a:lstStyle/>
          <a:p>
            <a:r>
              <a:rPr lang="ru-RU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обработки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9499786-4EC3-707F-7295-91928CE139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867150" y="2735266"/>
            <a:ext cx="3090863" cy="273049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335B8-C9BB-4E7B-86F7-11E1AFBA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29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4B8E1-3886-D454-637B-2775976F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6" y="608049"/>
            <a:ext cx="8249814" cy="574796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Попарные графики рассеивания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539622-B0DE-1110-262B-E8B8A61F0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705" y="1182845"/>
            <a:ext cx="3091209" cy="452915"/>
          </a:xfrm>
        </p:spPr>
        <p:txBody>
          <a:bodyPr/>
          <a:lstStyle/>
          <a:p>
            <a:r>
              <a:rPr lang="ru-RU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обработки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FA71BA8-1CBC-C9E3-3C90-D0B9373ADE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" y="1981200"/>
            <a:ext cx="3891280" cy="4036968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003C9CB5-FA46-278A-FD37-41CB87A90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24400" y="1182845"/>
            <a:ext cx="4009128" cy="452915"/>
          </a:xfrm>
        </p:spPr>
        <p:txBody>
          <a:bodyPr/>
          <a:lstStyle/>
          <a:p>
            <a:r>
              <a:rPr lang="ru-RU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обработки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6A44178-08D0-62D2-905F-9893270357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24400" y="1981201"/>
            <a:ext cx="4009128" cy="4003372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5E0A6F-A361-1183-E9B4-DA5D750E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574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559CD8-40C8-7FD9-BD91-086CEBD4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8049"/>
            <a:ext cx="7782560" cy="499392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BOXPLOT</a:t>
            </a:r>
            <a:r>
              <a:rPr lang="ru-RU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«ящик с усами»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8081984-1012-598E-5F90-E7B55D3D5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0504" y="1107441"/>
            <a:ext cx="5449268" cy="428272"/>
          </a:xfrm>
        </p:spPr>
        <p:txBody>
          <a:bodyPr/>
          <a:lstStyle/>
          <a:p>
            <a:pPr algn="ctr"/>
            <a:r>
              <a:rPr lang="ru-RU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обработки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7723344-C9F1-8EDA-71CC-4D6D0DBF8A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10504" y="1616393"/>
            <a:ext cx="5449268" cy="1970087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C81E09A5-7E3B-A5C6-8C48-1215AF893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10504" y="3657600"/>
            <a:ext cx="5449268" cy="499392"/>
          </a:xfrm>
        </p:spPr>
        <p:txBody>
          <a:bodyPr/>
          <a:lstStyle/>
          <a:p>
            <a:pPr algn="ctr"/>
            <a:r>
              <a:rPr lang="ru-RU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обработки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C7A7E893-4785-BC70-D17B-FF2835A9F9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410504" y="4128064"/>
            <a:ext cx="5449268" cy="207239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A15AD3-0B22-2771-043D-A26A72CF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84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759E5-FAEB-B1C8-685E-24EBB3AC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6" y="608049"/>
            <a:ext cx="6348815" cy="621312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Тепловая карта корреляции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23E6F04-9844-8E1C-2723-623930E06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985" y="1228725"/>
            <a:ext cx="6022695" cy="53214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D7A328-211A-25DA-17F2-B89AEE72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5413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 – 202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451</Words>
  <Application>Microsoft Macintosh PowerPoint</Application>
  <PresentationFormat>Произвольный</PresentationFormat>
  <Paragraphs>97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 3</vt:lpstr>
      <vt:lpstr>Тема Office 2013 – 2022</vt:lpstr>
      <vt:lpstr>Презентация PowerPoint</vt:lpstr>
      <vt:lpstr>Презентация PowerPoint</vt:lpstr>
      <vt:lpstr>Исходные данные</vt:lpstr>
      <vt:lpstr>Разведочный анализ и предобработка  </vt:lpstr>
      <vt:lpstr>Описательная статистика        </vt:lpstr>
      <vt:lpstr>Гистограмма плотности распределения           </vt:lpstr>
      <vt:lpstr>Попарные графики рассеивания</vt:lpstr>
      <vt:lpstr>Диаграмма BOXPLOT «ящик с усами»  </vt:lpstr>
      <vt:lpstr>Тепловая карта корреляции</vt:lpstr>
      <vt:lpstr>Используемые модели регрессии</vt:lpstr>
      <vt:lpstr>Результаты обучения моделей регрессии  LinearRegression model = LinearRegression() model.fit(Х_train, y_train)    </vt:lpstr>
      <vt:lpstr>Результаты обучения моделей регрессии  RandomForestRegressor </vt:lpstr>
      <vt:lpstr>Результаты обучения моделей регрессии  KNeighborsRegressor  parametrs = {                                                                                       'n_neighbors': [10, 50, 100, 200]                          })</vt:lpstr>
      <vt:lpstr>Разработка нейронной сети  Линейная модель  Архитектура сети                                                   Сравнение предсказаний с фактическими значениями             Процесс обучения                                                       </vt:lpstr>
      <vt:lpstr>Разработка нейронной сети  Многослойный персептрон  Архитектура сети                                Сравнение предсказаний с фактическими данными              Процесс обучения</vt:lpstr>
      <vt:lpstr>Разработка нейронной сети  Многослойный персептрон c Dropout слоями  Архитектура сети                                                        История обучения                                                                                                                                                                                        Сравнение предсказаний с фактическими данными 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 Дымокурова</dc:creator>
  <cp:lastModifiedBy>Microsoft Office User</cp:lastModifiedBy>
  <cp:revision>3</cp:revision>
  <cp:lastPrinted>2022-06-16T13:30:14Z</cp:lastPrinted>
  <dcterms:created xsi:type="dcterms:W3CDTF">2022-06-17T11:05:58Z</dcterms:created>
  <dcterms:modified xsi:type="dcterms:W3CDTF">2022-12-21T08:23:19Z</dcterms:modified>
</cp:coreProperties>
</file>